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60" r:id="rId4"/>
    <p:sldId id="257" r:id="rId5"/>
    <p:sldId id="258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C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829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F723B83-0328-462D-8B99-CE7BC54F5A73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DF62BDA-B68D-46E2-9FC4-033F77FC2C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53478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71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ED8156-2932-4C5B-9D2E-ED56D634726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780445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Žáci odpovídají na otázku do dokumentu MS WORD (pouze názvy kláves), které si zapamatovali z minulé vyučovací hodiny a slouží k editaci textu (mohou uvést i jiné klávesy než jsou uvedené na snímku), společně pak proběhne kontrola.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F62BDA-B68D-46E2-9FC4-033F77FC2C44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7469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Žáci si uloží na svůj uživatelský účet 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baseline="0" dirty="0" smtClean="0">
                <a:latin typeface="Times New Roman" pitchFamily="18" charset="0"/>
                <a:cs typeface="Times New Roman" pitchFamily="18" charset="0"/>
              </a:rPr>
              <a:t> síťového disku K:</a:t>
            </a:r>
            <a:r>
              <a:rPr lang="en-US" baseline="0" dirty="0" smtClean="0">
                <a:latin typeface="Times New Roman" pitchFamily="18" charset="0"/>
                <a:cs typeface="Times New Roman" pitchFamily="18" charset="0"/>
              </a:rPr>
              <a:t>\</a:t>
            </a:r>
            <a:r>
              <a:rPr lang="cs-CZ" baseline="0" dirty="0" smtClean="0">
                <a:latin typeface="Times New Roman" pitchFamily="18" charset="0"/>
                <a:cs typeface="Times New Roman" pitchFamily="18" charset="0"/>
              </a:rPr>
              <a:t>žáci školy</a:t>
            </a:r>
            <a:r>
              <a:rPr lang="en-US" baseline="0" dirty="0" smtClean="0">
                <a:latin typeface="Times New Roman" pitchFamily="18" charset="0"/>
                <a:cs typeface="Times New Roman" pitchFamily="18" charset="0"/>
              </a:rPr>
              <a:t>\</a:t>
            </a:r>
            <a:r>
              <a:rPr lang="cs-CZ" baseline="0" dirty="0" smtClean="0">
                <a:latin typeface="Times New Roman" pitchFamily="18" charset="0"/>
                <a:cs typeface="Times New Roman" pitchFamily="18" charset="0"/>
              </a:rPr>
              <a:t> informatika</a:t>
            </a:r>
            <a:r>
              <a:rPr lang="en-US" baseline="0" dirty="0" smtClean="0">
                <a:latin typeface="Times New Roman" pitchFamily="18" charset="0"/>
                <a:cs typeface="Times New Roman" pitchFamily="18" charset="0"/>
              </a:rPr>
              <a:t>\</a:t>
            </a:r>
            <a:r>
              <a:rPr lang="cs-CZ" baseline="0" dirty="0" smtClean="0">
                <a:latin typeface="Times New Roman" pitchFamily="18" charset="0"/>
                <a:cs typeface="Times New Roman" pitchFamily="18" charset="0"/>
              </a:rPr>
              <a:t> 6.ročník – (</a:t>
            </a:r>
            <a:r>
              <a:rPr lang="cs-CZ" b="1" baseline="0" dirty="0" smtClean="0">
                <a:latin typeface="Times New Roman" pitchFamily="18" charset="0"/>
                <a:cs typeface="Times New Roman" pitchFamily="18" charset="0"/>
              </a:rPr>
              <a:t>ukázka textu níže)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předem připravený text a dle pokynu učitele označují text do bloku – zkouší různé způsoby.</a:t>
            </a:r>
          </a:p>
          <a:p>
            <a:r>
              <a:rPr lang="cs-CZ" sz="1050" b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Editace textu v prostředí MS Word 2010</a:t>
            </a:r>
            <a:endParaRPr lang="cs-CZ" sz="105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Times New Roman" pitchFamily="18" charset="0"/>
            </a:endParaRPr>
          </a:p>
          <a:p>
            <a:r>
              <a:rPr lang="cs-CZ" sz="1050" b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Toto je můj první text, ve kterém se budu zdokonalovat v práci v prostředí MS Word 2010. Dříve jsem vypracovával všechny dokumenty bez základních pravidel o formátování textu, ale dnes se začínám učit psát dokumenty podle všech norem. Prostředí programu se mi líbí a doufám, že se naučím ovládat a znát i jiné funkce než pouhé psaní textu.</a:t>
            </a:r>
          </a:p>
          <a:p>
            <a:endParaRPr lang="cs-CZ" sz="105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F62BDA-B68D-46E2-9FC4-033F77FC2C44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19533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Žáci si do dokumentu MS Word podle čísel napíší samostatně názvy jednotlivých nástrojů (kontrolovat</a:t>
            </a:r>
            <a:r>
              <a:rPr lang="cs-CZ" baseline="0" dirty="0" smtClean="0"/>
              <a:t> časové hledisko – psaní je zdlouhavé. Časově výhodnější je ústně s žáky probrat jednotlivé nástroje) </a:t>
            </a:r>
            <a:r>
              <a:rPr lang="cs-CZ" dirty="0" smtClean="0"/>
              <a:t>– pak po daném časovém limitu následuje společná kontrola - hodnotíme nejlepšího známkou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F62BDA-B68D-46E2-9FC4-033F77FC2C44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0517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Žáci mají daný text uložený ze síťového disku</a:t>
            </a:r>
          </a:p>
          <a:p>
            <a:endParaRPr lang="cs-CZ" dirty="0" smtClean="0"/>
          </a:p>
          <a:p>
            <a:r>
              <a:rPr lang="cs-CZ" sz="2000" b="0" dirty="0" smtClean="0">
                <a:latin typeface="Times New Roman" pitchFamily="18" charset="0"/>
                <a:cs typeface="Times New Roman" pitchFamily="18" charset="0"/>
              </a:rPr>
              <a:t>Editace textu v prostředí MS Word 2010</a:t>
            </a:r>
          </a:p>
          <a:p>
            <a:r>
              <a:rPr lang="cs-CZ" sz="2000" b="0" dirty="0" smtClean="0">
                <a:latin typeface="Times New Roman" pitchFamily="18" charset="0"/>
                <a:cs typeface="Times New Roman" pitchFamily="18" charset="0"/>
              </a:rPr>
              <a:t>Toto je můj první text, ve kterém se budu zdokonalovat v práci v prostředí MS Word 2010. Dříve jsem vypracovával všechny dokumenty bez základních pravidel o formátování textu, ale dnes se začínám učit psát dokumenty podle všech norem. Prostředí programu se mi líbí a doufám, že se naučím ovládat a znát i jiné funkce než pouhé psaní textu.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F62BDA-B68D-46E2-9FC4-033F77FC2C44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4832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F62BDA-B68D-46E2-9FC4-033F77FC2C44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987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A79F4-1E31-4F1D-9550-09AA25BC16EB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878B8-3247-4427-AFD6-6ADA42E14F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7336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67660-4679-439B-9665-D23D404E13F2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763EA-80A4-4E17-9C00-E1D0251A70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3042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525D8-25FF-4EED-B4D8-39A3707C8F35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3FFB4-C401-48E6-96E1-4C9124E5AD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3115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E7C85-8385-4BFA-B5CC-B0E061B969FB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292A6-2FCE-45A4-85E5-1DAEF6DAA8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335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D88D5-55CF-4DC3-B8D5-FDD3E318B7FE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DF5F8-E02F-4518-A137-EFC128C71C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3093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4DD91-2088-478E-82F1-A38E2832F346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B63D9-519E-4602-9C56-6446FC5F79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946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7365D-8E1D-4D11-B5AF-DB117B5EFCA5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07616-5CF3-41A4-B28C-A4B7EC9B53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436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E335C-2328-4BFE-B4F9-EE37ACA8C4AE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172D3-B4C6-4C85-9A86-DD104CC2A5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6701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6B417-EEDB-4F78-B82E-6F98AECDE669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36309-BA1F-4D3D-A182-5016727664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591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16748-8302-48A8-BCF1-86A2241517AF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7BC39-6657-4756-B400-606096253D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2758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2D662-1F05-4F85-8CCD-6BB706C8B3C3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D8373-4F0D-44DD-859A-51F2EF2D3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0190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3075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4E36984-E258-4526-8C85-ED4AA01D4546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59A67A-34C3-4066-8877-780687865A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slide" Target="slide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05403"/>
              </p:ext>
            </p:extLst>
          </p:nvPr>
        </p:nvGraphicFramePr>
        <p:xfrm>
          <a:off x="571500" y="2761012"/>
          <a:ext cx="7632700" cy="3089901"/>
        </p:xfrm>
        <a:graphic>
          <a:graphicData uri="http://schemas.openxmlformats.org/drawingml/2006/table">
            <a:tbl>
              <a:tblPr/>
              <a:tblGrid>
                <a:gridCol w="3735387"/>
                <a:gridCol w="3897313"/>
              </a:tblGrid>
              <a:tr h="4244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Šablona: III/2	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Inovace a zkvalitnění výuky prostřednictvím ICT 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4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Vzdělávací oblast: 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Informační a komunikační technologie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Předmět: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Informatika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Ročník: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6.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Datum vytvoření: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Leden 2013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90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Anotace materiálu: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Opakování základů psaní s využitím základních kláves a úpravy textu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Druh učebního materiálu: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Prezentace     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Klíčová slova: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Kurzor, základní klávesy, bloky, základy formátování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Metodické zhodnocení:</a:t>
                      </a:r>
                    </a:p>
                  </a:txBody>
                  <a:tcPr marL="67325" marR="6732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Žáci si zopakují základní klávesy sloužící k editaci textu, způsoby ohraničení textu do bloku a následné úpravy textu – vzhled (typ) písma, velikost písma, řez písma, barva písma, zvýraznění textu </a:t>
                      </a:r>
                    </a:p>
                  </a:txBody>
                  <a:tcPr marL="67325" marR="6732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5154" name="obrázek 3" descr="Logolink OPVK - oříznutý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4824065" cy="953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56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tabLst>
                <a:tab pos="630238" algn="r"/>
                <a:tab pos="6057900" algn="r"/>
              </a:tabLst>
            </a:pPr>
            <a:r>
              <a:rPr lang="cs-CZ">
                <a:cs typeface="Arial" charset="0"/>
              </a:rPr>
              <a:t/>
            </a:r>
            <a:br>
              <a:rPr lang="cs-CZ">
                <a:cs typeface="Arial" charset="0"/>
              </a:rPr>
            </a:br>
            <a:endParaRPr lang="cs-CZ">
              <a:cs typeface="Arial" charset="0"/>
            </a:endParaRPr>
          </a:p>
          <a:p>
            <a:pPr eaLnBrk="0" hangingPunct="0">
              <a:tabLst>
                <a:tab pos="630238" algn="r"/>
                <a:tab pos="6057900" algn="r"/>
              </a:tabLst>
            </a:pPr>
            <a:endParaRPr lang="cs-CZ">
              <a:cs typeface="Arial" charset="0"/>
            </a:endParaRPr>
          </a:p>
        </p:txBody>
      </p:sp>
      <p:sp>
        <p:nvSpPr>
          <p:cNvPr id="5157" name="Rectangle 6"/>
          <p:cNvSpPr>
            <a:spLocks noChangeArrowheads="1"/>
          </p:cNvSpPr>
          <p:nvPr/>
        </p:nvSpPr>
        <p:spPr bwMode="auto">
          <a:xfrm>
            <a:off x="0" y="930275"/>
            <a:ext cx="1841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tabLst>
                <a:tab pos="450850" algn="r"/>
                <a:tab pos="6057900" algn="r"/>
              </a:tabLst>
            </a:pPr>
            <a:r>
              <a:rPr lang="cs-CZ" sz="1200">
                <a:ea typeface="Times New Roman" pitchFamily="18" charset="0"/>
                <a:cs typeface="Arial" charset="0"/>
              </a:rPr>
              <a:t/>
            </a:r>
            <a:br>
              <a:rPr lang="cs-CZ" sz="1200">
                <a:ea typeface="Times New Roman" pitchFamily="18" charset="0"/>
                <a:cs typeface="Arial" charset="0"/>
              </a:rPr>
            </a:br>
            <a:endParaRPr lang="cs-CZ" sz="800">
              <a:ea typeface="Times New Roman" pitchFamily="18" charset="0"/>
              <a:cs typeface="Arial" charset="0"/>
            </a:endParaRPr>
          </a:p>
          <a:p>
            <a:pPr eaLnBrk="0" hangingPunct="0">
              <a:tabLst>
                <a:tab pos="450850" algn="r"/>
                <a:tab pos="6057900" algn="r"/>
              </a:tabLst>
            </a:pPr>
            <a:endParaRPr lang="cs-CZ">
              <a:ea typeface="Times New Roman" pitchFamily="18" charset="0"/>
              <a:cs typeface="Arial" charset="0"/>
            </a:endParaRPr>
          </a:p>
        </p:txBody>
      </p:sp>
      <p:sp>
        <p:nvSpPr>
          <p:cNvPr id="5158" name="Rectangle 7"/>
          <p:cNvSpPr>
            <a:spLocks noChangeArrowheads="1"/>
          </p:cNvSpPr>
          <p:nvPr/>
        </p:nvSpPr>
        <p:spPr bwMode="auto">
          <a:xfrm>
            <a:off x="363538" y="1264583"/>
            <a:ext cx="8137525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>
              <a:lnSpc>
                <a:spcPct val="150000"/>
              </a:lnSpc>
              <a:tabLst>
                <a:tab pos="990600" algn="l"/>
                <a:tab pos="2251075" algn="l"/>
                <a:tab pos="2700338" algn="l"/>
                <a:tab pos="3781425" algn="l"/>
                <a:tab pos="4860925" algn="l"/>
              </a:tabLst>
            </a:pPr>
            <a:r>
              <a:rPr lang="cs-CZ" sz="1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Projekt:	Škola 3. tisíciletí, registrační číslo projektu CZ.1.07/1.4.00/21.3794</a:t>
            </a:r>
          </a:p>
          <a:p>
            <a:pPr eaLnBrk="0" hangingPunct="0">
              <a:lnSpc>
                <a:spcPct val="150000"/>
              </a:lnSpc>
              <a:tabLst>
                <a:tab pos="990600" algn="l"/>
                <a:tab pos="2251075" algn="l"/>
                <a:tab pos="2700338" algn="l"/>
                <a:tab pos="3781425" algn="l"/>
                <a:tab pos="4860925" algn="l"/>
              </a:tabLst>
            </a:pPr>
            <a:r>
              <a:rPr lang="cs-CZ" sz="1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Příjemce:	</a:t>
            </a:r>
            <a:r>
              <a:rPr lang="cs-CZ" sz="1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Základní škola Jablunkov, Lesní 190, příspěvková </a:t>
            </a:r>
            <a:r>
              <a:rPr lang="cs-CZ" sz="1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organizace, </a:t>
            </a:r>
            <a:r>
              <a:rPr lang="cs-CZ" sz="1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Jablunkov </a:t>
            </a:r>
            <a:r>
              <a:rPr lang="cs-CZ" sz="1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739 </a:t>
            </a:r>
            <a:r>
              <a:rPr lang="cs-CZ" sz="1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91</a:t>
            </a:r>
            <a:endParaRPr lang="cs-CZ" sz="12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 eaLnBrk="0" hangingPunct="0">
              <a:tabLst>
                <a:tab pos="990600" algn="l"/>
                <a:tab pos="2251075" algn="l"/>
                <a:tab pos="2700338" algn="l"/>
                <a:tab pos="3781425" algn="l"/>
                <a:tab pos="4860925" algn="l"/>
              </a:tabLst>
            </a:pPr>
            <a:r>
              <a:rPr lang="cs-CZ" sz="20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Metodický list</a:t>
            </a:r>
            <a:endParaRPr lang="cs-CZ" sz="8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990600" algn="l"/>
                <a:tab pos="2251075" algn="l"/>
                <a:tab pos="2700338" algn="l"/>
                <a:tab pos="3781425" algn="l"/>
                <a:tab pos="4860925" algn="l"/>
              </a:tabLst>
            </a:pPr>
            <a:r>
              <a:rPr lang="cs-CZ" sz="1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Název materiálu: </a:t>
            </a:r>
            <a:r>
              <a:rPr lang="cs-CZ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Úprava textu - opakování</a:t>
            </a:r>
            <a:r>
              <a:rPr lang="cs-CZ" sz="1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</a:t>
            </a:r>
            <a:endParaRPr lang="cs-CZ" sz="8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990600" algn="l"/>
                <a:tab pos="2251075" algn="l"/>
                <a:tab pos="2700338" algn="l"/>
                <a:tab pos="3781425" algn="l"/>
                <a:tab pos="4860925" algn="l"/>
              </a:tabLst>
            </a:pPr>
            <a:r>
              <a:rPr lang="cs-CZ" sz="1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Autor materiálu:  </a:t>
            </a:r>
            <a:r>
              <a:rPr lang="cs-CZ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Mgr. Magda Kluzová</a:t>
            </a:r>
            <a:r>
              <a:rPr lang="cs-CZ" sz="16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lang="cs-CZ" sz="1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endParaRPr lang="cs-CZ" sz="8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5159" name="Obdélník 11"/>
          <p:cNvSpPr>
            <a:spLocks noChangeArrowheads="1"/>
          </p:cNvSpPr>
          <p:nvPr/>
        </p:nvSpPr>
        <p:spPr bwMode="auto">
          <a:xfrm>
            <a:off x="500063" y="5857875"/>
            <a:ext cx="83185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tabLst>
                <a:tab pos="990600" algn="l"/>
                <a:tab pos="2251075" algn="l"/>
                <a:tab pos="2700338" algn="l"/>
                <a:tab pos="3781425" algn="l"/>
                <a:tab pos="4860925" algn="l"/>
              </a:tabLst>
            </a:pPr>
            <a:r>
              <a:rPr lang="cs-CZ" sz="12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Ověření materiálu ve </a:t>
            </a:r>
            <a:r>
              <a:rPr lang="cs-CZ" sz="1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výuce:</a:t>
            </a:r>
            <a:endParaRPr lang="cs-CZ" sz="8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990600" algn="l"/>
                <a:tab pos="2251075" algn="l"/>
                <a:tab pos="2700338" algn="l"/>
                <a:tab pos="3781425" algn="l"/>
                <a:tab pos="4860925" algn="l"/>
              </a:tabLst>
            </a:pPr>
            <a:r>
              <a:rPr lang="cs-CZ" sz="1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Datum </a:t>
            </a:r>
            <a:r>
              <a:rPr lang="cs-CZ" sz="1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ověření</a:t>
            </a:r>
            <a:r>
              <a:rPr lang="cs-CZ" sz="1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 8. 1. 2013</a:t>
            </a:r>
            <a:r>
              <a:rPr lang="cs-CZ" sz="1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		    Třída:   </a:t>
            </a:r>
            <a:r>
              <a:rPr lang="cs-CZ" sz="1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B.</a:t>
            </a:r>
            <a:r>
              <a:rPr lang="cs-CZ" sz="1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                    </a:t>
            </a:r>
            <a:r>
              <a:rPr lang="cs-CZ" sz="1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Ověřující </a:t>
            </a:r>
            <a:r>
              <a:rPr lang="cs-CZ" sz="1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učitel: </a:t>
            </a:r>
            <a:r>
              <a:rPr lang="cs-CZ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lang="cs-CZ" sz="1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Mgr. Magda Kluzová</a:t>
            </a:r>
            <a:r>
              <a:rPr lang="cs-CZ" sz="1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5160" name="TextovéPole 12"/>
          <p:cNvSpPr txBox="1">
            <a:spLocks noChangeArrowheads="1"/>
          </p:cNvSpPr>
          <p:nvPr/>
        </p:nvSpPr>
        <p:spPr bwMode="auto">
          <a:xfrm>
            <a:off x="5803900" y="1916832"/>
            <a:ext cx="248285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400" b="1" dirty="0" smtClean="0">
                <a:ea typeface="Times New Roman" pitchFamily="18" charset="0"/>
                <a:cs typeface="Arial" charset="0"/>
              </a:rPr>
              <a:t>VY_32_INOVACE_7/3_I6-01</a:t>
            </a:r>
            <a:endParaRPr lang="cs-CZ" sz="1400" dirty="0">
              <a:latin typeface="Calibri" pitchFamily="34" charset="0"/>
              <a:ea typeface="Times New Roman" pitchFamily="18" charset="0"/>
              <a:cs typeface="Arial" charset="0"/>
            </a:endParaRPr>
          </a:p>
        </p:txBody>
      </p:sp>
      <p:sp>
        <p:nvSpPr>
          <p:cNvPr id="5161" name="Rectangle 2"/>
          <p:cNvSpPr>
            <a:spLocks noChangeArrowheads="1"/>
          </p:cNvSpPr>
          <p:nvPr/>
        </p:nvSpPr>
        <p:spPr bwMode="auto">
          <a:xfrm>
            <a:off x="0" y="6428184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>
              <a:tabLst>
                <a:tab pos="6057900" algn="r"/>
              </a:tabLst>
            </a:pPr>
            <a:r>
              <a:rPr lang="cs-CZ" sz="1200" i="1" dirty="0">
                <a:ea typeface="Times New Roman" pitchFamily="18" charset="0"/>
                <a:cs typeface="Arial" charset="0"/>
              </a:rPr>
              <a:t>Výukový materiál zpracovaný v rámci projektu EU peníze školám.</a:t>
            </a:r>
            <a:endParaRPr lang="cs-CZ" dirty="0">
              <a:ea typeface="Times New Roman" pitchFamily="18" charset="0"/>
              <a:cs typeface="Arial" charset="0"/>
            </a:endParaRPr>
          </a:p>
        </p:txBody>
      </p:sp>
      <p:cxnSp>
        <p:nvCxnSpPr>
          <p:cNvPr id="16" name="Přímá spojovací čára 15"/>
          <p:cNvCxnSpPr/>
          <p:nvPr/>
        </p:nvCxnSpPr>
        <p:spPr>
          <a:xfrm rot="10800000">
            <a:off x="428625" y="1844825"/>
            <a:ext cx="7858125" cy="15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61172"/>
            <a:ext cx="1942307" cy="1295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advTm="0"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>
            <a:spLocks noChangeArrowheads="1"/>
          </p:cNvSpPr>
          <p:nvPr/>
        </p:nvSpPr>
        <p:spPr bwMode="auto">
          <a:xfrm>
            <a:off x="1844716" y="6550884"/>
            <a:ext cx="542925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tabLst>
                <a:tab pos="6057900" algn="r"/>
              </a:tabLst>
            </a:pPr>
            <a:r>
              <a:rPr lang="cs-CZ" sz="1200" i="1">
                <a:ea typeface="Times New Roman" pitchFamily="18" charset="0"/>
                <a:cs typeface="Arial" charset="0"/>
              </a:rPr>
              <a:t>Výukový materiál zpracovaný v rámci projektu EU peníze školám.</a:t>
            </a:r>
            <a:endParaRPr lang="cs-CZ" sz="1200">
              <a:ea typeface="Times New Roman" pitchFamily="18" charset="0"/>
              <a:cs typeface="Arial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-396552" y="2711822"/>
            <a:ext cx="1008112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400" b="1" dirty="0" smtClean="0">
                <a:latin typeface="Times New Roman" pitchFamily="18" charset="0"/>
                <a:cs typeface="Times New Roman" pitchFamily="18" charset="0"/>
              </a:rPr>
              <a:t>KTERÉ ZÁKLADNÍ KLÁVESY ZNÁŠ </a:t>
            </a:r>
            <a:br>
              <a:rPr lang="cs-CZ" sz="3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3400" b="1" dirty="0" smtClean="0">
                <a:latin typeface="Times New Roman" pitchFamily="18" charset="0"/>
                <a:cs typeface="Times New Roman" pitchFamily="18" charset="0"/>
              </a:rPr>
              <a:t>K  EDITACI TEXTU A JAKÝ MAJÍ VÝZNAM?</a:t>
            </a:r>
            <a:endParaRPr lang="cs-CZ" sz="3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70492" y="116630"/>
            <a:ext cx="1233156" cy="43088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200" b="1" dirty="0" smtClean="0">
                <a:solidFill>
                  <a:srgbClr val="FF0000"/>
                </a:solidFill>
                <a:latin typeface="Times New Roman" pitchFamily="18" charset="0"/>
              </a:rPr>
              <a:t>ENTER</a:t>
            </a:r>
            <a:endParaRPr lang="cs-CZ" sz="2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339752" y="99373"/>
            <a:ext cx="1368152" cy="430887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200" b="1" dirty="0" smtClean="0">
                <a:solidFill>
                  <a:srgbClr val="00B050"/>
                </a:solidFill>
                <a:latin typeface="Times New Roman" pitchFamily="18" charset="0"/>
              </a:rPr>
              <a:t>DELETE</a:t>
            </a:r>
            <a:endParaRPr lang="cs-CZ" sz="2200" b="1" dirty="0">
              <a:solidFill>
                <a:srgbClr val="00B050"/>
              </a:solidFill>
              <a:latin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7596335" y="97703"/>
            <a:ext cx="1368152" cy="43088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200" b="1" dirty="0" smtClean="0">
                <a:solidFill>
                  <a:srgbClr val="FF0000"/>
                </a:solidFill>
                <a:latin typeface="Times New Roman" pitchFamily="18" charset="0"/>
              </a:rPr>
              <a:t>ŠIPKY</a:t>
            </a:r>
            <a:endParaRPr lang="cs-CZ" sz="2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1520" y="4221088"/>
            <a:ext cx="1053136" cy="430887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200" b="1" dirty="0" smtClean="0">
                <a:solidFill>
                  <a:srgbClr val="0070C0"/>
                </a:solidFill>
                <a:latin typeface="Times New Roman" pitchFamily="18" charset="0"/>
              </a:rPr>
              <a:t>SHIFT</a:t>
            </a:r>
            <a:endParaRPr lang="cs-CZ" sz="2200" b="1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987824" y="4221088"/>
            <a:ext cx="822472" cy="430887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200" b="1" dirty="0" smtClean="0">
                <a:solidFill>
                  <a:srgbClr val="0070C0"/>
                </a:solidFill>
                <a:latin typeface="Times New Roman" pitchFamily="18" charset="0"/>
              </a:rPr>
              <a:t>TAB</a:t>
            </a:r>
            <a:endParaRPr lang="cs-CZ" sz="2200" b="1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788024" y="4222249"/>
            <a:ext cx="1961385" cy="43088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200" b="1" dirty="0" smtClean="0">
                <a:solidFill>
                  <a:srgbClr val="FF0000"/>
                </a:solidFill>
                <a:latin typeface="Times New Roman" pitchFamily="18" charset="0"/>
              </a:rPr>
              <a:t>CAPS LOCK</a:t>
            </a:r>
            <a:endParaRPr lang="cs-CZ" sz="2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092280" y="4222249"/>
            <a:ext cx="1834538" cy="43088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200" b="1" dirty="0" smtClean="0">
                <a:solidFill>
                  <a:srgbClr val="FF0000"/>
                </a:solidFill>
                <a:latin typeface="Times New Roman" pitchFamily="18" charset="0"/>
              </a:rPr>
              <a:t>NUM LOCK</a:t>
            </a:r>
            <a:endParaRPr lang="cs-CZ" sz="2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799696" y="98538"/>
            <a:ext cx="1992879" cy="430887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200" b="1" dirty="0" smtClean="0">
                <a:solidFill>
                  <a:srgbClr val="00B050"/>
                </a:solidFill>
                <a:latin typeface="Times New Roman" pitchFamily="18" charset="0"/>
              </a:rPr>
              <a:t>BACKSPACE</a:t>
            </a:r>
            <a:endParaRPr lang="cs-CZ" sz="2200" b="1" dirty="0">
              <a:solidFill>
                <a:srgbClr val="00B050"/>
              </a:solidFill>
              <a:latin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2478148" y="1484784"/>
            <a:ext cx="1131871" cy="430887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200" b="1" dirty="0" smtClean="0">
                <a:solidFill>
                  <a:srgbClr val="7030A0"/>
                </a:solidFill>
                <a:latin typeface="Times New Roman" pitchFamily="18" charset="0"/>
              </a:rPr>
              <a:t>HOME</a:t>
            </a:r>
            <a:endParaRPr lang="cs-CZ" sz="2200" b="1" dirty="0">
              <a:solidFill>
                <a:srgbClr val="7030A0"/>
              </a:solidFill>
              <a:latin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6348855" y="1484784"/>
            <a:ext cx="1031457" cy="430887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200" b="1" dirty="0" smtClean="0">
                <a:solidFill>
                  <a:srgbClr val="7030A0"/>
                </a:solidFill>
                <a:latin typeface="Times New Roman" pitchFamily="18" charset="0"/>
              </a:rPr>
              <a:t>END</a:t>
            </a:r>
            <a:endParaRPr lang="cs-CZ" sz="2200" b="1" dirty="0">
              <a:solidFill>
                <a:srgbClr val="7030A0"/>
              </a:solidFill>
              <a:latin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1939198" y="5806425"/>
            <a:ext cx="1984730" cy="430887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PAGE DOWN</a:t>
            </a:r>
            <a:endParaRPr lang="cs-CZ" sz="22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5872218" y="5806425"/>
            <a:ext cx="1984730" cy="430887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PAGE UP</a:t>
            </a:r>
            <a:endParaRPr lang="cs-CZ" sz="22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</a:endParaRPr>
          </a:p>
        </p:txBody>
      </p:sp>
      <p:grpSp>
        <p:nvGrpSpPr>
          <p:cNvPr id="29" name="Skupina 28"/>
          <p:cNvGrpSpPr/>
          <p:nvPr/>
        </p:nvGrpSpPr>
        <p:grpSpPr>
          <a:xfrm>
            <a:off x="-252536" y="476672"/>
            <a:ext cx="9433048" cy="2076038"/>
            <a:chOff x="-252536" y="476672"/>
            <a:chExt cx="9433048" cy="2076038"/>
          </a:xfrm>
        </p:grpSpPr>
        <p:sp>
          <p:nvSpPr>
            <p:cNvPr id="6" name="TextovéPole 5"/>
            <p:cNvSpPr txBox="1"/>
            <p:nvPr/>
          </p:nvSpPr>
          <p:spPr>
            <a:xfrm>
              <a:off x="-252536" y="530260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 smtClean="0">
                  <a:latin typeface="Times New Roman" pitchFamily="18" charset="0"/>
                  <a:cs typeface="Times New Roman" pitchFamily="18" charset="0"/>
                </a:rPr>
                <a:t>Odsadí odstavec nebo nadpis</a:t>
              </a:r>
              <a:endParaRPr lang="cs-CZ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ovéPole 17"/>
            <p:cNvSpPr txBox="1"/>
            <p:nvPr/>
          </p:nvSpPr>
          <p:spPr>
            <a:xfrm>
              <a:off x="1979712" y="476672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 smtClean="0">
                  <a:latin typeface="Times New Roman" pitchFamily="18" charset="0"/>
                  <a:cs typeface="Times New Roman" pitchFamily="18" charset="0"/>
                </a:rPr>
                <a:t>Smaže znak vpravo od kurzoru</a:t>
              </a:r>
              <a:endParaRPr lang="cs-CZ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TextovéPole 18"/>
            <p:cNvSpPr txBox="1"/>
            <p:nvPr/>
          </p:nvSpPr>
          <p:spPr>
            <a:xfrm>
              <a:off x="4796407" y="476672"/>
              <a:ext cx="207984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 smtClean="0">
                  <a:latin typeface="Times New Roman" pitchFamily="18" charset="0"/>
                  <a:cs typeface="Times New Roman" pitchFamily="18" charset="0"/>
                </a:rPr>
                <a:t>Smaže znak vlevo od kurzoru</a:t>
              </a:r>
              <a:endParaRPr lang="cs-CZ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TextovéPole 19"/>
            <p:cNvSpPr txBox="1"/>
            <p:nvPr/>
          </p:nvSpPr>
          <p:spPr>
            <a:xfrm>
              <a:off x="7417982" y="488866"/>
              <a:ext cx="176253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 smtClean="0">
                  <a:latin typeface="Times New Roman" pitchFamily="18" charset="0"/>
                  <a:cs typeface="Times New Roman" pitchFamily="18" charset="0"/>
                </a:rPr>
                <a:t>Přesun kurzoru v textu</a:t>
              </a:r>
              <a:endParaRPr lang="cs-CZ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TextovéPole 20"/>
            <p:cNvSpPr txBox="1"/>
            <p:nvPr/>
          </p:nvSpPr>
          <p:spPr>
            <a:xfrm>
              <a:off x="1907704" y="1844824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 smtClean="0">
                  <a:latin typeface="Times New Roman" pitchFamily="18" charset="0"/>
                  <a:cs typeface="Times New Roman" pitchFamily="18" charset="0"/>
                </a:rPr>
                <a:t>Nastaví kurzor na začátek řádku</a:t>
              </a:r>
              <a:endParaRPr lang="cs-CZ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TextovéPole 21"/>
            <p:cNvSpPr txBox="1"/>
            <p:nvPr/>
          </p:nvSpPr>
          <p:spPr>
            <a:xfrm>
              <a:off x="5796136" y="1844824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 smtClean="0">
                  <a:latin typeface="Times New Roman" pitchFamily="18" charset="0"/>
                  <a:cs typeface="Times New Roman" pitchFamily="18" charset="0"/>
                </a:rPr>
                <a:t>Nastaví kurzor na konec řádku</a:t>
              </a:r>
              <a:endParaRPr lang="cs-CZ" sz="2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0" name="Skupina 29"/>
          <p:cNvGrpSpPr/>
          <p:nvPr/>
        </p:nvGrpSpPr>
        <p:grpSpPr>
          <a:xfrm>
            <a:off x="-157183" y="4651975"/>
            <a:ext cx="9433048" cy="1951767"/>
            <a:chOff x="-108520" y="4573577"/>
            <a:chExt cx="9433048" cy="1951767"/>
          </a:xfrm>
        </p:grpSpPr>
        <p:sp>
          <p:nvSpPr>
            <p:cNvPr id="23" name="TextovéPole 22"/>
            <p:cNvSpPr txBox="1"/>
            <p:nvPr/>
          </p:nvSpPr>
          <p:spPr>
            <a:xfrm>
              <a:off x="-108520" y="4573577"/>
              <a:ext cx="259228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 smtClean="0">
                  <a:latin typeface="Times New Roman" pitchFamily="18" charset="0"/>
                  <a:cs typeface="Times New Roman" pitchFamily="18" charset="0"/>
                </a:rPr>
                <a:t>Používá se vždy s další klávesou, psaní velkých písmen</a:t>
              </a:r>
              <a:endParaRPr lang="cs-CZ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TextovéPole 23"/>
            <p:cNvSpPr txBox="1"/>
            <p:nvPr/>
          </p:nvSpPr>
          <p:spPr>
            <a:xfrm>
              <a:off x="2555776" y="4593322"/>
              <a:ext cx="182136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 smtClean="0">
                  <a:latin typeface="Times New Roman" pitchFamily="18" charset="0"/>
                  <a:cs typeface="Times New Roman" pitchFamily="18" charset="0"/>
                </a:rPr>
                <a:t>Přesune kurzor doprava</a:t>
              </a:r>
              <a:endParaRPr lang="cs-CZ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TextovéPole 24"/>
            <p:cNvSpPr txBox="1"/>
            <p:nvPr/>
          </p:nvSpPr>
          <p:spPr>
            <a:xfrm>
              <a:off x="4838871" y="4593322"/>
              <a:ext cx="182136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 smtClean="0">
                  <a:latin typeface="Times New Roman" pitchFamily="18" charset="0"/>
                  <a:cs typeface="Times New Roman" pitchFamily="18" charset="0"/>
                </a:rPr>
                <a:t>Trvale aktivuje velká písmena</a:t>
              </a:r>
              <a:endParaRPr lang="cs-CZ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ovéPole 25"/>
            <p:cNvSpPr txBox="1"/>
            <p:nvPr/>
          </p:nvSpPr>
          <p:spPr>
            <a:xfrm>
              <a:off x="6768752" y="4573577"/>
              <a:ext cx="255577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 smtClean="0">
                  <a:latin typeface="Times New Roman" pitchFamily="18" charset="0"/>
                  <a:cs typeface="Times New Roman" pitchFamily="18" charset="0"/>
                </a:rPr>
                <a:t>Aktivuje nebo deaktivuje numerickou klávesnici</a:t>
              </a:r>
              <a:endParaRPr lang="cs-CZ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TextovéPole 26"/>
            <p:cNvSpPr txBox="1"/>
            <p:nvPr/>
          </p:nvSpPr>
          <p:spPr>
            <a:xfrm>
              <a:off x="1187624" y="6125234"/>
              <a:ext cx="34563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 smtClean="0">
                  <a:latin typeface="Times New Roman" pitchFamily="18" charset="0"/>
                  <a:cs typeface="Times New Roman" pitchFamily="18" charset="0"/>
                </a:rPr>
                <a:t>Přesun o jednu obrazovku dolů</a:t>
              </a:r>
              <a:endParaRPr lang="cs-CZ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TextovéPole 27"/>
            <p:cNvSpPr txBox="1"/>
            <p:nvPr/>
          </p:nvSpPr>
          <p:spPr>
            <a:xfrm>
              <a:off x="5136390" y="6125234"/>
              <a:ext cx="382809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 smtClean="0">
                  <a:latin typeface="Times New Roman" pitchFamily="18" charset="0"/>
                  <a:cs typeface="Times New Roman" pitchFamily="18" charset="0"/>
                </a:rPr>
                <a:t>Přesun o jednu obrazovku nahoru</a:t>
              </a:r>
              <a:endParaRPr lang="cs-CZ" sz="2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3263100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000"/>
                            </p:stCondLst>
                            <p:childTnLst>
                              <p:par>
                                <p:cTn id="2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0"/>
                            </p:stCondLst>
                            <p:childTnLst>
                              <p:par>
                                <p:cTn id="3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2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70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9000"/>
                            </p:stCondLst>
                            <p:childTnLst>
                              <p:par>
                                <p:cTn id="5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1000"/>
                            </p:stCondLst>
                            <p:childTnLst>
                              <p:par>
                                <p:cTn id="6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3000"/>
                            </p:stCondLst>
                            <p:childTnLst>
                              <p:par>
                                <p:cTn id="6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3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3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3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>
            <a:spLocks noChangeArrowheads="1"/>
          </p:cNvSpPr>
          <p:nvPr/>
        </p:nvSpPr>
        <p:spPr bwMode="auto">
          <a:xfrm>
            <a:off x="2051720" y="6550884"/>
            <a:ext cx="542925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tabLst>
                <a:tab pos="6057900" algn="r"/>
              </a:tabLst>
            </a:pPr>
            <a:r>
              <a:rPr lang="cs-CZ" sz="1200" i="1">
                <a:ea typeface="Times New Roman" pitchFamily="18" charset="0"/>
                <a:cs typeface="Arial" charset="0"/>
              </a:rPr>
              <a:t>Výukový materiál zpracovaný v rámci projektu EU peníze školám.</a:t>
            </a:r>
            <a:endParaRPr lang="cs-CZ" sz="1200">
              <a:ea typeface="Times New Roman" pitchFamily="18" charset="0"/>
              <a:cs typeface="Arial" charset="0"/>
            </a:endParaRPr>
          </a:p>
        </p:txBody>
      </p:sp>
      <p:grpSp>
        <p:nvGrpSpPr>
          <p:cNvPr id="14" name="Skupina 13"/>
          <p:cNvGrpSpPr/>
          <p:nvPr/>
        </p:nvGrpSpPr>
        <p:grpSpPr>
          <a:xfrm>
            <a:off x="145948" y="116632"/>
            <a:ext cx="8793789" cy="1348138"/>
            <a:chOff x="145948" y="332656"/>
            <a:chExt cx="8793789" cy="1348138"/>
          </a:xfrm>
        </p:grpSpPr>
        <p:sp>
          <p:nvSpPr>
            <p:cNvPr id="3" name="TextovéPole 2"/>
            <p:cNvSpPr txBox="1"/>
            <p:nvPr/>
          </p:nvSpPr>
          <p:spPr>
            <a:xfrm>
              <a:off x="179512" y="332656"/>
              <a:ext cx="876022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4000" b="1" dirty="0" smtClean="0">
                  <a:latin typeface="Times New Roman" pitchFamily="18" charset="0"/>
                  <a:cs typeface="Times New Roman" pitchFamily="18" charset="0"/>
                </a:rPr>
                <a:t>OZNAČENÍ TEXTU DO BLOKU </a:t>
              </a:r>
            </a:p>
          </p:txBody>
        </p:sp>
        <p:sp>
          <p:nvSpPr>
            <p:cNvPr id="4" name="TextovéPole 3"/>
            <p:cNvSpPr txBox="1"/>
            <p:nvPr/>
          </p:nvSpPr>
          <p:spPr>
            <a:xfrm>
              <a:off x="145948" y="1034463"/>
              <a:ext cx="87602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 smtClean="0">
                  <a:latin typeface="Times New Roman" pitchFamily="18" charset="0"/>
                  <a:cs typeface="Times New Roman" pitchFamily="18" charset="0"/>
                </a:rPr>
                <a:t>BLOK JE OHRANIČENÍ URČITÉ ČÁSTI TEXTU, NA KTERÝ SE BUDOU VZTAHOVAT DALŠÍ ÚPRAVY</a:t>
              </a:r>
              <a:endParaRPr lang="cs-CZ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" name="TextovéPole 5"/>
          <p:cNvSpPr txBox="1"/>
          <p:nvPr/>
        </p:nvSpPr>
        <p:spPr>
          <a:xfrm>
            <a:off x="-252536" y="1484784"/>
            <a:ext cx="972108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spc="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PŘIPOMEŇME SI! </a:t>
            </a:r>
            <a:r>
              <a:rPr lang="cs-C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NĚKTERÉ ZPŮSOBY OHRANIČENÍ TEXTU DO BLOKU</a:t>
            </a:r>
            <a:endParaRPr lang="cs-CZ" sz="27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5496" y="2780928"/>
            <a:ext cx="1956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MYŠÍ 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-36512" y="3356992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DVOJKLIK –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označení jednoho slova 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-36512" y="3933056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TROJKLIK –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označení celého odstavce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-36512" y="4489956"/>
            <a:ext cx="91805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CELÝ ŘÁDEK –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kurzor myši nastav za levý okraj     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			   dokumentu – šipka je překlopena </a:t>
            </a:r>
          </a:p>
        </p:txBody>
      </p:sp>
      <p:sp>
        <p:nvSpPr>
          <p:cNvPr id="15" name="Šipka doprava 14"/>
          <p:cNvSpPr/>
          <p:nvPr/>
        </p:nvSpPr>
        <p:spPr>
          <a:xfrm rot="18597603">
            <a:off x="7689574" y="5104810"/>
            <a:ext cx="290830" cy="191135"/>
          </a:xfrm>
          <a:prstGeom prst="rightArrow">
            <a:avLst>
              <a:gd name="adj1" fmla="val 16287"/>
              <a:gd name="adj2" fmla="val 91872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-36512" y="5426060"/>
            <a:ext cx="77521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CELÝ DOKUMENT –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klávesa CTRL + A 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-36512" y="5930116"/>
            <a:ext cx="9361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KLÁVESAMI –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klávesa SHIFT + šipky, klávesa ALT + myš</a:t>
            </a:r>
          </a:p>
        </p:txBody>
      </p:sp>
    </p:spTree>
    <p:extLst>
      <p:ext uri="{BB962C8B-B14F-4D97-AF65-F5344CB8AC3E}">
        <p14:creationId xmlns:p14="http://schemas.microsoft.com/office/powerpoint/2010/main" val="2425645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/>
      <p:bldP spid="12" grpId="0"/>
      <p:bldP spid="13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>
            <a:spLocks noChangeArrowheads="1"/>
          </p:cNvSpPr>
          <p:nvPr/>
        </p:nvSpPr>
        <p:spPr bwMode="auto">
          <a:xfrm>
            <a:off x="1979712" y="6453336"/>
            <a:ext cx="542925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tabLst>
                <a:tab pos="6057900" algn="r"/>
              </a:tabLst>
            </a:pPr>
            <a:r>
              <a:rPr lang="cs-CZ" sz="1200" i="1">
                <a:ea typeface="Times New Roman" pitchFamily="18" charset="0"/>
                <a:cs typeface="Arial" charset="0"/>
              </a:rPr>
              <a:t>Výukový materiál zpracovaný v rámci projektu EU peníze školám.</a:t>
            </a:r>
            <a:endParaRPr lang="cs-CZ" sz="1200">
              <a:ea typeface="Times New Roman" pitchFamily="18" charset="0"/>
              <a:cs typeface="Arial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79512" y="116632"/>
            <a:ext cx="889248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800" b="1" spc="600" dirty="0" smtClean="0">
                <a:latin typeface="Times New Roman" pitchFamily="18" charset="0"/>
                <a:cs typeface="Times New Roman" pitchFamily="18" charset="0"/>
              </a:rPr>
              <a:t>NÁSTROJE </a:t>
            </a:r>
            <a:br>
              <a:rPr lang="cs-CZ" sz="3800" b="1" spc="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3800" b="1" spc="600" dirty="0" smtClean="0">
                <a:latin typeface="Times New Roman" pitchFamily="18" charset="0"/>
                <a:cs typeface="Times New Roman" pitchFamily="18" charset="0"/>
              </a:rPr>
              <a:t>PRO FORMÁTOVÁNÍ TEXTU</a:t>
            </a:r>
            <a:endParaRPr lang="cs-CZ" sz="3800" b="1" spc="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74" t="6690" r="67819" b="81749"/>
          <a:stretch/>
        </p:blipFill>
        <p:spPr bwMode="auto">
          <a:xfrm>
            <a:off x="2123233" y="3501008"/>
            <a:ext cx="5005037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179512" y="1532090"/>
            <a:ext cx="87849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spc="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POPIŠ JEDNOTLIVÉ NÁSTROJE PRO ÚPRAVU TEXTU</a:t>
            </a:r>
            <a:endParaRPr lang="cs-CZ" sz="2800" b="1" spc="3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67" name="Skupina 2066"/>
          <p:cNvGrpSpPr/>
          <p:nvPr/>
        </p:nvGrpSpPr>
        <p:grpSpPr>
          <a:xfrm>
            <a:off x="971600" y="2996952"/>
            <a:ext cx="7344816" cy="3312368"/>
            <a:chOff x="971600" y="2996952"/>
            <a:chExt cx="7344816" cy="3312368"/>
          </a:xfrm>
        </p:grpSpPr>
        <p:cxnSp>
          <p:nvCxnSpPr>
            <p:cNvPr id="8" name="Přímá spojnice se šipkou 7"/>
            <p:cNvCxnSpPr/>
            <p:nvPr/>
          </p:nvCxnSpPr>
          <p:spPr>
            <a:xfrm>
              <a:off x="2483768" y="2996952"/>
              <a:ext cx="360040" cy="7920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se šipkou 11"/>
            <p:cNvCxnSpPr>
              <a:stCxn id="46" idx="2"/>
            </p:cNvCxnSpPr>
            <p:nvPr/>
          </p:nvCxnSpPr>
          <p:spPr>
            <a:xfrm>
              <a:off x="4252092" y="3009417"/>
              <a:ext cx="31876" cy="77962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se šipkou 12"/>
            <p:cNvCxnSpPr/>
            <p:nvPr/>
          </p:nvCxnSpPr>
          <p:spPr>
            <a:xfrm>
              <a:off x="5076056" y="3068960"/>
              <a:ext cx="0" cy="64807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se šipkou 15"/>
            <p:cNvCxnSpPr/>
            <p:nvPr/>
          </p:nvCxnSpPr>
          <p:spPr>
            <a:xfrm flipH="1">
              <a:off x="5436096" y="3140968"/>
              <a:ext cx="144016" cy="64807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se šipkou 16"/>
            <p:cNvCxnSpPr/>
            <p:nvPr/>
          </p:nvCxnSpPr>
          <p:spPr>
            <a:xfrm flipH="1">
              <a:off x="6156176" y="3068960"/>
              <a:ext cx="72008" cy="64807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nice se šipkou 21"/>
            <p:cNvCxnSpPr/>
            <p:nvPr/>
          </p:nvCxnSpPr>
          <p:spPr>
            <a:xfrm flipH="1">
              <a:off x="6840238" y="3023485"/>
              <a:ext cx="568724" cy="693547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Přímá spojnice se šipkou 23"/>
            <p:cNvCxnSpPr/>
            <p:nvPr/>
          </p:nvCxnSpPr>
          <p:spPr>
            <a:xfrm>
              <a:off x="971600" y="4149080"/>
              <a:ext cx="1368152" cy="21602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nice se šipkou 27"/>
            <p:cNvCxnSpPr/>
            <p:nvPr/>
          </p:nvCxnSpPr>
          <p:spPr>
            <a:xfrm flipV="1">
              <a:off x="2051720" y="4509120"/>
              <a:ext cx="792088" cy="172819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nice se šipkou 29"/>
            <p:cNvCxnSpPr/>
            <p:nvPr/>
          </p:nvCxnSpPr>
          <p:spPr>
            <a:xfrm flipV="1">
              <a:off x="3347864" y="4509120"/>
              <a:ext cx="0" cy="136815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nice se šipkou 31"/>
            <p:cNvCxnSpPr/>
            <p:nvPr/>
          </p:nvCxnSpPr>
          <p:spPr>
            <a:xfrm flipV="1">
              <a:off x="3923928" y="4545124"/>
              <a:ext cx="0" cy="75608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nice se šipkou 32"/>
            <p:cNvCxnSpPr/>
            <p:nvPr/>
          </p:nvCxnSpPr>
          <p:spPr>
            <a:xfrm flipH="1" flipV="1">
              <a:off x="4427984" y="4581128"/>
              <a:ext cx="144016" cy="172819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nice se šipkou 33"/>
            <p:cNvCxnSpPr/>
            <p:nvPr/>
          </p:nvCxnSpPr>
          <p:spPr>
            <a:xfrm flipH="1" flipV="1">
              <a:off x="4860032" y="4581128"/>
              <a:ext cx="216024" cy="86409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Přímá spojnice se šipkou 35"/>
            <p:cNvCxnSpPr/>
            <p:nvPr/>
          </p:nvCxnSpPr>
          <p:spPr>
            <a:xfrm flipH="1" flipV="1">
              <a:off x="5436096" y="4581128"/>
              <a:ext cx="360040" cy="129614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Přímá spojnice se šipkou 36"/>
            <p:cNvCxnSpPr/>
            <p:nvPr/>
          </p:nvCxnSpPr>
          <p:spPr>
            <a:xfrm flipH="1" flipV="1">
              <a:off x="6012160" y="4581128"/>
              <a:ext cx="504056" cy="100811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nice se šipkou 37"/>
            <p:cNvCxnSpPr/>
            <p:nvPr/>
          </p:nvCxnSpPr>
          <p:spPr>
            <a:xfrm flipH="1" flipV="1">
              <a:off x="6732240" y="4365104"/>
              <a:ext cx="1584176" cy="34203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68" name="Skupina 2067"/>
          <p:cNvGrpSpPr/>
          <p:nvPr/>
        </p:nvGrpSpPr>
        <p:grpSpPr>
          <a:xfrm>
            <a:off x="690972" y="2445748"/>
            <a:ext cx="7985484" cy="4079596"/>
            <a:chOff x="690972" y="2445748"/>
            <a:chExt cx="7985484" cy="4079596"/>
          </a:xfrm>
        </p:grpSpPr>
        <p:sp>
          <p:nvSpPr>
            <p:cNvPr id="19" name="TextovéPole 18"/>
            <p:cNvSpPr txBox="1"/>
            <p:nvPr/>
          </p:nvSpPr>
          <p:spPr>
            <a:xfrm>
              <a:off x="2339752" y="2564904"/>
              <a:ext cx="2880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chemeClr val="accent4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cs-CZ" sz="28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TextovéPole 45"/>
            <p:cNvSpPr txBox="1"/>
            <p:nvPr/>
          </p:nvSpPr>
          <p:spPr>
            <a:xfrm>
              <a:off x="4108076" y="2486197"/>
              <a:ext cx="2880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chemeClr val="accent4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cs-CZ" sz="28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TextovéPole 46"/>
            <p:cNvSpPr txBox="1"/>
            <p:nvPr/>
          </p:nvSpPr>
          <p:spPr>
            <a:xfrm>
              <a:off x="4932040" y="2486197"/>
              <a:ext cx="2880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chemeClr val="accent4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cs-CZ" sz="28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TextovéPole 47"/>
            <p:cNvSpPr txBox="1"/>
            <p:nvPr/>
          </p:nvSpPr>
          <p:spPr>
            <a:xfrm>
              <a:off x="5508104" y="2445748"/>
              <a:ext cx="2880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chemeClr val="accent4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lang="cs-CZ" sz="28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TextovéPole 48"/>
            <p:cNvSpPr txBox="1"/>
            <p:nvPr/>
          </p:nvSpPr>
          <p:spPr>
            <a:xfrm>
              <a:off x="6120172" y="2473732"/>
              <a:ext cx="2880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chemeClr val="accent4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endParaRPr lang="cs-CZ" sz="28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9" name="TextovéPole 58"/>
            <p:cNvSpPr txBox="1"/>
            <p:nvPr/>
          </p:nvSpPr>
          <p:spPr>
            <a:xfrm>
              <a:off x="7408962" y="2486197"/>
              <a:ext cx="2880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chemeClr val="accent4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  <a:endParaRPr lang="cs-CZ" sz="28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" name="TextovéPole 60"/>
            <p:cNvSpPr txBox="1"/>
            <p:nvPr/>
          </p:nvSpPr>
          <p:spPr>
            <a:xfrm>
              <a:off x="690972" y="3769876"/>
              <a:ext cx="2880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chemeClr val="accent4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  <a:endParaRPr lang="cs-CZ" sz="28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2" name="TextovéPole 61"/>
            <p:cNvSpPr txBox="1"/>
            <p:nvPr/>
          </p:nvSpPr>
          <p:spPr>
            <a:xfrm>
              <a:off x="1765268" y="5913925"/>
              <a:ext cx="2880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chemeClr val="accent4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8</a:t>
              </a:r>
              <a:endParaRPr lang="cs-CZ" sz="28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3" name="TextovéPole 62"/>
            <p:cNvSpPr txBox="1"/>
            <p:nvPr/>
          </p:nvSpPr>
          <p:spPr>
            <a:xfrm>
              <a:off x="3059832" y="5705294"/>
              <a:ext cx="2880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chemeClr val="accent4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</a:t>
              </a:r>
              <a:endParaRPr lang="cs-CZ" sz="28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TextovéPole 63"/>
            <p:cNvSpPr txBox="1"/>
            <p:nvPr/>
          </p:nvSpPr>
          <p:spPr>
            <a:xfrm>
              <a:off x="3820044" y="5157192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chemeClr val="accent4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  <a:endParaRPr lang="cs-CZ" sz="28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5" name="TextovéPole 64"/>
            <p:cNvSpPr txBox="1"/>
            <p:nvPr/>
          </p:nvSpPr>
          <p:spPr>
            <a:xfrm>
              <a:off x="4499992" y="6002124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chemeClr val="accent4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11</a:t>
              </a:r>
              <a:endParaRPr lang="cs-CZ" sz="28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6" name="TextovéPole 65"/>
            <p:cNvSpPr txBox="1"/>
            <p:nvPr/>
          </p:nvSpPr>
          <p:spPr>
            <a:xfrm>
              <a:off x="4860032" y="5327630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chemeClr val="accent4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12</a:t>
              </a:r>
              <a:endParaRPr lang="cs-CZ" sz="28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7" name="TextovéPole 66"/>
            <p:cNvSpPr txBox="1"/>
            <p:nvPr/>
          </p:nvSpPr>
          <p:spPr>
            <a:xfrm>
              <a:off x="5724128" y="5661248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chemeClr val="accent4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13</a:t>
              </a:r>
              <a:endParaRPr lang="cs-CZ" sz="28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8" name="TextovéPole 67"/>
            <p:cNvSpPr txBox="1"/>
            <p:nvPr/>
          </p:nvSpPr>
          <p:spPr>
            <a:xfrm>
              <a:off x="6444208" y="5445224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chemeClr val="accent4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14</a:t>
              </a:r>
            </a:p>
          </p:txBody>
        </p:sp>
        <p:sp>
          <p:nvSpPr>
            <p:cNvPr id="70" name="TextovéPole 69"/>
            <p:cNvSpPr txBox="1"/>
            <p:nvPr/>
          </p:nvSpPr>
          <p:spPr>
            <a:xfrm>
              <a:off x="8100392" y="4581128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chemeClr val="accent4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15</a:t>
              </a:r>
              <a:endParaRPr lang="cs-CZ" sz="28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069" name="Tlačítko akce: Dopředu nebo Další 2068">
            <a:hlinkClick r:id="rId4" action="ppaction://hlinksldjump" highlightClick="1"/>
          </p:cNvPr>
          <p:cNvSpPr/>
          <p:nvPr/>
        </p:nvSpPr>
        <p:spPr>
          <a:xfrm>
            <a:off x="8604448" y="6453336"/>
            <a:ext cx="576064" cy="400516"/>
          </a:xfrm>
          <a:prstGeom prst="actionButtonForwardNext">
            <a:avLst/>
          </a:prstGeom>
          <a:gradFill flip="none"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4800000" scaled="0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855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26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>
            <a:spLocks noChangeArrowheads="1"/>
          </p:cNvSpPr>
          <p:nvPr/>
        </p:nvSpPr>
        <p:spPr bwMode="auto">
          <a:xfrm>
            <a:off x="1885708" y="6535563"/>
            <a:ext cx="542925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tabLst>
                <a:tab pos="6057900" algn="r"/>
              </a:tabLst>
            </a:pPr>
            <a:r>
              <a:rPr lang="cs-CZ" sz="1200" i="1" dirty="0">
                <a:ea typeface="Times New Roman" pitchFamily="18" charset="0"/>
                <a:cs typeface="Arial" charset="0"/>
              </a:rPr>
              <a:t>Výukový materiál zpracovaný v rámci projektu EU peníze školám.</a:t>
            </a:r>
            <a:endParaRPr lang="cs-CZ" sz="1200" dirty="0">
              <a:ea typeface="Times New Roman" pitchFamily="18" charset="0"/>
              <a:cs typeface="Arial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51520" y="116632"/>
            <a:ext cx="878497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 DANÉM TEXTU PROVEĎ</a:t>
            </a:r>
            <a:endParaRPr lang="cs-CZ" sz="4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7504" y="928434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1. ZMĚŇ </a:t>
            </a:r>
            <a:r>
              <a:rPr lang="cs-CZ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TYP PÍSMA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 CELÉM TEXTU NA ARIAL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07504" y="1357317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. ZMĚŇ </a:t>
            </a:r>
            <a:r>
              <a:rPr lang="cs-CZ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VELIKOST PÍSMA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 NADPISU NA 28 BODŮ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07504" y="1815207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ČERVENĚ ZVÝRAZNI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SLOVA MS WORD 2010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07504" y="2204864"/>
            <a:ext cx="88732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. ZMĚŇ </a:t>
            </a:r>
            <a:r>
              <a:rPr lang="cs-CZ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BARVU PÍSMA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 CELÉM PŘEDPOSLEDNÍM ŘÁDKU </a:t>
            </a:r>
            <a:r>
              <a:rPr lang="cs-CZ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 MODROU</a:t>
            </a:r>
            <a:endParaRPr lang="cs-CZ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07504" y="2996952"/>
            <a:ext cx="8964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5. ZMĚŇ ŘEZ PÍSMA VE SLOVĚ </a:t>
            </a:r>
            <a:r>
              <a:rPr lang="cs-CZ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DOKUMENTY NA KURZÍVU</a:t>
            </a:r>
            <a:endParaRPr lang="cs-CZ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07504" y="3399383"/>
            <a:ext cx="9577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. ZMĚŇ ŘEZ PÍSMA VE SLOVĚ </a:t>
            </a:r>
            <a:r>
              <a:rPr lang="cs-CZ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PROSTŘEDÍ NA TUČNÉ PÍSMO</a:t>
            </a:r>
            <a:endParaRPr lang="cs-CZ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07504" y="3933056"/>
            <a:ext cx="91997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7. ZMĚŇ ŘEZ PÍSMA VE SLOVĚ </a:t>
            </a:r>
            <a:r>
              <a:rPr lang="cs-CZ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ZDOKONALOVAT NA       </a:t>
            </a:r>
          </a:p>
          <a:p>
            <a:r>
              <a:rPr lang="cs-CZ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PODTRŽENÉ PÍSMO</a:t>
            </a:r>
            <a:endParaRPr lang="cs-CZ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81618" y="4686235"/>
            <a:ext cx="9036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. NASTAV </a:t>
            </a:r>
            <a:r>
              <a:rPr lang="cs-CZ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PODTRŽENÍ VLNOVKOU A MODROU BARVOU </a:t>
            </a:r>
            <a:r>
              <a:rPr lang="cs-CZ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U SLOVA </a:t>
            </a:r>
            <a:r>
              <a:rPr lang="cs-CZ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PROGRAMU</a:t>
            </a:r>
            <a:endParaRPr lang="cs-CZ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07504" y="5517232"/>
            <a:ext cx="9036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9. NASTAV </a:t>
            </a:r>
            <a:r>
              <a:rPr lang="cs-CZ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TEXTOVÝ EFEKT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– LIBOVOLNÝ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SLOVA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PRVNÍ</a:t>
            </a:r>
            <a:endParaRPr lang="cs-CZ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5496" y="5991671"/>
            <a:ext cx="9036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cs-CZ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 POSLEDNÍM ŘÁDKU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NASTAV </a:t>
            </a:r>
            <a:r>
              <a:rPr lang="cs-CZ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VŠECHNA</a:t>
            </a:r>
            <a:r>
              <a:rPr lang="cs-CZ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PÍSMENA </a:t>
            </a:r>
            <a:r>
              <a:rPr lang="cs-CZ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VELKÁ</a:t>
            </a:r>
            <a:endParaRPr lang="cs-CZ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lačítko akce: Dopředu nebo Další 14">
            <a:hlinkClick r:id="" action="ppaction://hlinkshowjump?jump=nextslide" highlightClick="1"/>
          </p:cNvPr>
          <p:cNvSpPr/>
          <p:nvPr/>
        </p:nvSpPr>
        <p:spPr>
          <a:xfrm>
            <a:off x="8604448" y="6520234"/>
            <a:ext cx="504056" cy="293142"/>
          </a:xfrm>
          <a:prstGeom prst="actionButtonForwardNex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149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trips dir="ld"/>
      </p:transition>
    </mc:Choice>
    <mc:Fallback xmlns="">
      <p:transition spd="slow">
        <p:strips dir="l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>
            <a:spLocks noChangeArrowheads="1"/>
          </p:cNvSpPr>
          <p:nvPr/>
        </p:nvSpPr>
        <p:spPr bwMode="auto">
          <a:xfrm>
            <a:off x="1857375" y="6381328"/>
            <a:ext cx="542925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tabLst>
                <a:tab pos="6057900" algn="r"/>
              </a:tabLst>
            </a:pPr>
            <a:r>
              <a:rPr lang="cs-CZ" sz="1200" i="1" dirty="0">
                <a:ea typeface="Times New Roman" pitchFamily="18" charset="0"/>
                <a:cs typeface="Arial" charset="0"/>
              </a:rPr>
              <a:t>Výukový materiál zpracovaný v rámci projektu EU peníze školám.</a:t>
            </a:r>
            <a:endParaRPr lang="cs-CZ" sz="1200" dirty="0">
              <a:ea typeface="Times New Roman" pitchFamily="18" charset="0"/>
              <a:cs typeface="Arial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683568" y="1357124"/>
            <a:ext cx="7920880" cy="502420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fontAlgn="base">
              <a:lnSpc>
                <a:spcPct val="200000"/>
              </a:lnSpc>
              <a:spcAft>
                <a:spcPts val="0"/>
              </a:spcAft>
            </a:pPr>
            <a:r>
              <a:rPr lang="cs-CZ" sz="2800" kern="1200" dirty="0">
                <a:solidFill>
                  <a:srgbClr val="000000"/>
                </a:solidFill>
                <a:effectLst/>
                <a:latin typeface="Arial"/>
                <a:ea typeface="Times New Roman"/>
              </a:rPr>
              <a:t>Editace textu v </a:t>
            </a:r>
            <a:r>
              <a:rPr lang="cs-CZ" sz="2800" b="1" kern="1200" dirty="0">
                <a:solidFill>
                  <a:srgbClr val="000000"/>
                </a:solidFill>
                <a:effectLst/>
                <a:latin typeface="Arial"/>
                <a:ea typeface="Times New Roman"/>
              </a:rPr>
              <a:t>prostředí</a:t>
            </a:r>
            <a:r>
              <a:rPr lang="cs-CZ" sz="2800" kern="1200" dirty="0">
                <a:solidFill>
                  <a:srgbClr val="000000"/>
                </a:solidFill>
                <a:effectLst/>
                <a:latin typeface="Arial"/>
                <a:ea typeface="Times New Roman"/>
              </a:rPr>
              <a:t> </a:t>
            </a:r>
            <a:r>
              <a:rPr lang="cs-CZ" sz="2800" kern="1200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Arial"/>
                <a:ea typeface="Times New Roman"/>
              </a:rPr>
              <a:t>MS Word 2010</a:t>
            </a:r>
            <a:endParaRPr lang="cs-CZ" sz="2800" dirty="0">
              <a:effectLst/>
              <a:latin typeface="Times New Roman"/>
              <a:ea typeface="Times New Roman"/>
            </a:endParaRPr>
          </a:p>
          <a:p>
            <a:pPr fontAlgn="base">
              <a:lnSpc>
                <a:spcPct val="200000"/>
              </a:lnSpc>
              <a:spcAft>
                <a:spcPts val="0"/>
              </a:spcAft>
            </a:pPr>
            <a:r>
              <a:rPr lang="cs-CZ" sz="2000" kern="1200" dirty="0">
                <a:solidFill>
                  <a:srgbClr val="000000"/>
                </a:solidFill>
                <a:effectLst/>
                <a:latin typeface="Arial"/>
                <a:ea typeface="Times New Roman"/>
              </a:rPr>
              <a:t>Toto je můj </a:t>
            </a:r>
            <a:r>
              <a:rPr lang="cs-CZ" sz="2000" b="1" kern="1200" cap="all" dirty="0">
                <a:ln w="4496" cap="flat" cmpd="sng" algn="ctr">
                  <a:solidFill>
                    <a:srgbClr val="5C437A"/>
                  </a:solidFill>
                  <a:prstDash val="solid"/>
                  <a:round/>
                </a:ln>
                <a:gradFill>
                  <a:gsLst>
                    <a:gs pos="0">
                      <a:srgbClr val="381563"/>
                    </a:gs>
                    <a:gs pos="43000">
                      <a:srgbClr val="7B34D2"/>
                    </a:gs>
                    <a:gs pos="48000">
                      <a:srgbClr val="7230C3"/>
                    </a:gs>
                    <a:gs pos="100000">
                      <a:srgbClr val="381563"/>
                    </a:gs>
                  </a:gsLst>
                  <a:lin ang="5400000" scaled="0"/>
                </a:gradFill>
                <a:effectLst>
                  <a:reflection blurRad="12700" stA="28000" endPos="45000" dist="1003" dir="5400000" sy="-100000" algn="bl"/>
                </a:effectLst>
                <a:latin typeface="Arial"/>
                <a:ea typeface="Times New Roman"/>
              </a:rPr>
              <a:t>první </a:t>
            </a:r>
            <a:r>
              <a:rPr lang="cs-CZ" sz="2000" kern="1200" dirty="0">
                <a:solidFill>
                  <a:srgbClr val="000000"/>
                </a:solidFill>
                <a:effectLst/>
                <a:latin typeface="Arial"/>
                <a:ea typeface="Times New Roman"/>
              </a:rPr>
              <a:t>text, ve kterém se budu </a:t>
            </a:r>
            <a:r>
              <a:rPr lang="cs-CZ" sz="2000" u="sng" kern="1200" dirty="0">
                <a:solidFill>
                  <a:srgbClr val="000000"/>
                </a:solidFill>
                <a:effectLst/>
                <a:latin typeface="Arial"/>
                <a:ea typeface="Times New Roman"/>
              </a:rPr>
              <a:t>zdokonalovat</a:t>
            </a:r>
            <a:r>
              <a:rPr lang="cs-CZ" sz="2000" kern="1200" dirty="0">
                <a:solidFill>
                  <a:srgbClr val="000000"/>
                </a:solidFill>
                <a:effectLst/>
                <a:latin typeface="Arial"/>
                <a:ea typeface="Times New Roman"/>
              </a:rPr>
              <a:t> v práci v </a:t>
            </a:r>
            <a:r>
              <a:rPr lang="cs-CZ" sz="2000" b="1" kern="1200" dirty="0">
                <a:solidFill>
                  <a:srgbClr val="000000"/>
                </a:solidFill>
                <a:effectLst/>
                <a:latin typeface="Arial"/>
                <a:ea typeface="Times New Roman"/>
              </a:rPr>
              <a:t>prostředí</a:t>
            </a:r>
            <a:r>
              <a:rPr lang="cs-CZ" sz="2000" kern="1200" dirty="0">
                <a:solidFill>
                  <a:srgbClr val="000000"/>
                </a:solidFill>
                <a:effectLst/>
                <a:latin typeface="Arial"/>
                <a:ea typeface="Times New Roman"/>
              </a:rPr>
              <a:t> </a:t>
            </a:r>
            <a:r>
              <a:rPr lang="cs-CZ" sz="2000" kern="1200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Arial"/>
                <a:ea typeface="Times New Roman"/>
              </a:rPr>
              <a:t>MS Word 2010.</a:t>
            </a:r>
            <a:r>
              <a:rPr lang="cs-CZ" sz="2000" kern="1200" dirty="0">
                <a:solidFill>
                  <a:srgbClr val="000000"/>
                </a:solidFill>
                <a:effectLst/>
                <a:latin typeface="Arial"/>
                <a:ea typeface="Times New Roman"/>
              </a:rPr>
              <a:t> Dříve jsem vypracovával všechny </a:t>
            </a:r>
            <a:r>
              <a:rPr lang="cs-CZ" sz="2000" i="1" kern="1200" dirty="0">
                <a:solidFill>
                  <a:srgbClr val="000000"/>
                </a:solidFill>
                <a:effectLst/>
                <a:latin typeface="Arial"/>
                <a:ea typeface="Times New Roman"/>
              </a:rPr>
              <a:t>dokumenty</a:t>
            </a:r>
            <a:r>
              <a:rPr lang="cs-CZ" sz="2000" kern="1200" dirty="0">
                <a:solidFill>
                  <a:srgbClr val="000000"/>
                </a:solidFill>
                <a:effectLst/>
                <a:latin typeface="Arial"/>
                <a:ea typeface="Times New Roman"/>
              </a:rPr>
              <a:t> bez základních pravidel o formátování textu, </a:t>
            </a:r>
            <a:r>
              <a:rPr lang="cs-CZ" sz="2000" kern="1200" dirty="0">
                <a:effectLst/>
                <a:latin typeface="Arial"/>
                <a:ea typeface="Times New Roman"/>
              </a:rPr>
              <a:t>ale dnes se začínám učit psát </a:t>
            </a:r>
            <a:r>
              <a:rPr lang="cs-CZ" sz="2000" i="1" kern="1200" dirty="0">
                <a:effectLst/>
                <a:latin typeface="Arial"/>
                <a:ea typeface="Times New Roman"/>
              </a:rPr>
              <a:t>dokumenty</a:t>
            </a:r>
            <a:r>
              <a:rPr lang="cs-CZ" sz="2000" kern="1200" dirty="0">
                <a:effectLst/>
                <a:latin typeface="Arial"/>
                <a:ea typeface="Times New Roman"/>
              </a:rPr>
              <a:t> podle všech norem. </a:t>
            </a:r>
            <a:r>
              <a:rPr lang="cs-CZ" sz="2000" b="1" kern="1200" dirty="0">
                <a:effectLst/>
                <a:latin typeface="Arial"/>
                <a:ea typeface="Times New Roman"/>
              </a:rPr>
              <a:t>Prostředí</a:t>
            </a:r>
            <a:r>
              <a:rPr lang="cs-CZ" sz="2000" kern="1200" dirty="0">
                <a:effectLst/>
                <a:latin typeface="Arial"/>
                <a:ea typeface="Times New Roman"/>
              </a:rPr>
              <a:t> </a:t>
            </a:r>
            <a:r>
              <a:rPr lang="cs-CZ" sz="2000" u="wavy" kern="1200" dirty="0">
                <a:solidFill>
                  <a:srgbClr val="0070C0"/>
                </a:solidFill>
                <a:effectLst/>
                <a:uFill>
                  <a:solidFill>
                    <a:srgbClr val="1F497D"/>
                  </a:solidFill>
                </a:uFill>
                <a:latin typeface="Arial"/>
                <a:ea typeface="Times New Roman"/>
              </a:rPr>
              <a:t>programu</a:t>
            </a:r>
            <a:r>
              <a:rPr lang="cs-CZ" sz="2000" kern="1200" dirty="0">
                <a:solidFill>
                  <a:srgbClr val="0070C0"/>
                </a:solidFill>
                <a:effectLst/>
                <a:latin typeface="Arial"/>
                <a:ea typeface="Times New Roman"/>
              </a:rPr>
              <a:t> se mi líbí a doufám, že se naučím ovládat a znát i jiné </a:t>
            </a:r>
            <a:r>
              <a:rPr lang="cs-CZ" sz="2000" kern="1200" dirty="0" smtClean="0">
                <a:effectLst/>
                <a:latin typeface="Arial"/>
                <a:ea typeface="Times New Roman"/>
              </a:rPr>
              <a:t>FUNKCE NEŽ </a:t>
            </a:r>
            <a:r>
              <a:rPr lang="cs-CZ" sz="20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  <a:t>POUHÉ </a:t>
            </a:r>
            <a:r>
              <a:rPr lang="cs-CZ" sz="2000" kern="1200" dirty="0">
                <a:solidFill>
                  <a:srgbClr val="000000"/>
                </a:solidFill>
                <a:effectLst/>
                <a:latin typeface="Arial"/>
                <a:ea typeface="Times New Roman"/>
              </a:rPr>
              <a:t>PSANÍ TEXTU.</a:t>
            </a:r>
            <a:endParaRPr lang="cs-CZ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5" name="Tlačítko akce: Zpět nebo Předchozí 4">
            <a:hlinkClick r:id="" action="ppaction://hlinkshowjump?jump=previousslide" highlightClick="1"/>
          </p:cNvPr>
          <p:cNvSpPr/>
          <p:nvPr/>
        </p:nvSpPr>
        <p:spPr>
          <a:xfrm>
            <a:off x="8748464" y="6475610"/>
            <a:ext cx="360040" cy="337766"/>
          </a:xfrm>
          <a:prstGeom prst="actionButtonBackPrevious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1250900" y="260648"/>
            <a:ext cx="65614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Times New Roman" pitchFamily="18" charset="0"/>
                <a:cs typeface="Times New Roman" pitchFamily="18" charset="0"/>
              </a:rPr>
              <a:t>ŘEŠENÍ</a:t>
            </a:r>
            <a:endParaRPr lang="cs-CZ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584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>
            <a:spLocks noChangeArrowheads="1"/>
          </p:cNvSpPr>
          <p:nvPr/>
        </p:nvSpPr>
        <p:spPr bwMode="auto">
          <a:xfrm>
            <a:off x="1857375" y="6381328"/>
            <a:ext cx="542925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tabLst>
                <a:tab pos="6057900" algn="r"/>
              </a:tabLst>
            </a:pPr>
            <a:r>
              <a:rPr lang="cs-CZ" sz="1200" i="1" dirty="0">
                <a:ea typeface="Times New Roman" pitchFamily="18" charset="0"/>
                <a:cs typeface="Arial" charset="0"/>
              </a:rPr>
              <a:t>Výukový materiál zpracovaný v rámci projektu EU peníze školám.</a:t>
            </a:r>
            <a:endParaRPr lang="cs-CZ" sz="1200" dirty="0">
              <a:ea typeface="Times New Roman" pitchFamily="18" charset="0"/>
              <a:cs typeface="Arial" charset="0"/>
            </a:endParaRPr>
          </a:p>
        </p:txBody>
      </p:sp>
      <p:sp>
        <p:nvSpPr>
          <p:cNvPr id="3" name="Tlačítko akce: Dopředu nebo Další 2">
            <a:hlinkClick r:id="rId2" action="ppaction://hlinksldjump" highlightClick="1"/>
          </p:cNvPr>
          <p:cNvSpPr/>
          <p:nvPr/>
        </p:nvSpPr>
        <p:spPr>
          <a:xfrm rot="10800000">
            <a:off x="8604448" y="6381328"/>
            <a:ext cx="504056" cy="432048"/>
          </a:xfrm>
          <a:prstGeom prst="actionButtonForwardNext">
            <a:avLst/>
          </a:prstGeom>
          <a:gradFill flip="none"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6200000" scaled="0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57150" h="38100" prst="artDeco"/>
            </a:sp3d>
          </a:bodyPr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72008" y="116632"/>
            <a:ext cx="896448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800" b="1" spc="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ŘEŠENÍ</a:t>
            </a:r>
            <a:r>
              <a:rPr lang="cs-CZ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cs-CZ" sz="3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NÁSTROJE PRO FORMÁTOVÁNÍ</a:t>
            </a:r>
            <a:endParaRPr lang="cs-CZ" sz="3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91663" y="1390222"/>
            <a:ext cx="8208912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sz="2100" spc="3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cs-CZ" sz="2100" b="1" spc="300" dirty="0" smtClean="0">
                <a:latin typeface="Times New Roman" pitchFamily="18" charset="0"/>
                <a:cs typeface="Times New Roman" pitchFamily="18" charset="0"/>
              </a:rPr>
              <a:t>NASTAVENÍ TYPU PÍSMA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100" b="1" spc="300" dirty="0" smtClean="0">
                <a:latin typeface="Times New Roman" pitchFamily="18" charset="0"/>
                <a:cs typeface="Times New Roman" pitchFamily="18" charset="0"/>
              </a:rPr>
              <a:t> 	VELIKOST PÍSMA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100" b="1" spc="300" dirty="0" smtClean="0">
                <a:latin typeface="Times New Roman" pitchFamily="18" charset="0"/>
                <a:cs typeface="Times New Roman" pitchFamily="18" charset="0"/>
              </a:rPr>
              <a:t> 	ZVĚTŠENÍ VELIKOSTI PÍSMA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100" b="1" spc="300" dirty="0" smtClean="0">
                <a:latin typeface="Times New Roman" pitchFamily="18" charset="0"/>
                <a:cs typeface="Times New Roman" pitchFamily="18" charset="0"/>
              </a:rPr>
              <a:t> 	ZMENŠENÍ VELIKOSTI PÍSMA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100" b="1" spc="300" dirty="0" smtClean="0">
                <a:latin typeface="Times New Roman" pitchFamily="18" charset="0"/>
                <a:cs typeface="Times New Roman" pitchFamily="18" charset="0"/>
              </a:rPr>
              <a:t> 	VELKÁ PÍSMENA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100" b="1" spc="300" dirty="0" smtClean="0">
                <a:latin typeface="Times New Roman" pitchFamily="18" charset="0"/>
                <a:cs typeface="Times New Roman" pitchFamily="18" charset="0"/>
              </a:rPr>
              <a:t> 	VYMAZÁNÍ VEŠKERÉHO FORMÁTOVÁNÍ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100" b="1" spc="300" dirty="0" smtClean="0">
                <a:latin typeface="Times New Roman" pitchFamily="18" charset="0"/>
                <a:cs typeface="Times New Roman" pitchFamily="18" charset="0"/>
              </a:rPr>
              <a:t> 	NASTAVENÍ ŘEZU TUČNÉHO PÍSMA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100" b="1" spc="300" dirty="0" smtClean="0">
                <a:latin typeface="Times New Roman" pitchFamily="18" charset="0"/>
                <a:cs typeface="Times New Roman" pitchFamily="18" charset="0"/>
              </a:rPr>
              <a:t> 	NASTAVENÍ ŘEZU KURZÍVA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100" b="1" spc="300" dirty="0" smtClean="0">
                <a:latin typeface="Times New Roman" pitchFamily="18" charset="0"/>
                <a:cs typeface="Times New Roman" pitchFamily="18" charset="0"/>
              </a:rPr>
              <a:t> 	NASTAVENÍ PODTRŽENÉHO PÍSMA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100" b="1" spc="300" dirty="0" smtClean="0">
                <a:latin typeface="Times New Roman" pitchFamily="18" charset="0"/>
                <a:cs typeface="Times New Roman" pitchFamily="18" charset="0"/>
              </a:rPr>
              <a:t> 	PŘEŠKRTNUTÍ VYBRANÉHO TEXTU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100" b="1" spc="300" dirty="0" smtClean="0">
                <a:latin typeface="Times New Roman" pitchFamily="18" charset="0"/>
                <a:cs typeface="Times New Roman" pitchFamily="18" charset="0"/>
              </a:rPr>
              <a:t> 	NASTAVENÍ DOLNÍHO INDEXU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100" b="1" spc="300" dirty="0" smtClean="0">
                <a:latin typeface="Times New Roman" pitchFamily="18" charset="0"/>
                <a:cs typeface="Times New Roman" pitchFamily="18" charset="0"/>
              </a:rPr>
              <a:t> 	NASTAVENÍ HORNÍHO INDEXU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100" b="1" spc="300" dirty="0" smtClean="0">
                <a:latin typeface="Times New Roman" pitchFamily="18" charset="0"/>
                <a:cs typeface="Times New Roman" pitchFamily="18" charset="0"/>
              </a:rPr>
              <a:t> 	TEXTOVÉ EFEKTY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100" b="1" spc="300" dirty="0" smtClean="0">
                <a:latin typeface="Times New Roman" pitchFamily="18" charset="0"/>
                <a:cs typeface="Times New Roman" pitchFamily="18" charset="0"/>
              </a:rPr>
              <a:t> 	BARVA ZVÝRAZNĚNÍ TEXTU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100" b="1" spc="300" dirty="0" smtClean="0">
                <a:latin typeface="Times New Roman" pitchFamily="18" charset="0"/>
                <a:cs typeface="Times New Roman" pitchFamily="18" charset="0"/>
              </a:rPr>
              <a:t> 	BARVA TEXTU</a:t>
            </a:r>
            <a:endParaRPr lang="cs-CZ" sz="2100" b="1" spc="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02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>
            <a:spLocks noChangeArrowheads="1"/>
          </p:cNvSpPr>
          <p:nvPr/>
        </p:nvSpPr>
        <p:spPr bwMode="auto">
          <a:xfrm>
            <a:off x="1857375" y="6381328"/>
            <a:ext cx="542925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tabLst>
                <a:tab pos="6057900" algn="r"/>
              </a:tabLst>
            </a:pPr>
            <a:r>
              <a:rPr lang="cs-CZ" sz="1200" i="1" dirty="0">
                <a:ea typeface="Times New Roman" pitchFamily="18" charset="0"/>
                <a:cs typeface="Arial" charset="0"/>
              </a:rPr>
              <a:t>Výukový materiál zpracovaný v rámci projektu EU peníze školám.</a:t>
            </a:r>
            <a:endParaRPr lang="cs-CZ" sz="1200" dirty="0">
              <a:ea typeface="Times New Roman" pitchFamily="18" charset="0"/>
              <a:cs typeface="Arial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51520" y="260648"/>
            <a:ext cx="9733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ZDROJE:</a:t>
            </a:r>
            <a:endParaRPr lang="cs-CZ" sz="14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2536" y="631721"/>
            <a:ext cx="8351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nl-NL" sz="1200" dirty="0" smtClean="0">
                <a:latin typeface="Times New Roman" pitchFamily="18" charset="0"/>
                <a:cs typeface="Times New Roman" pitchFamily="18" charset="0"/>
              </a:rPr>
              <a:t>KLATOVSKÝ</a:t>
            </a:r>
            <a:r>
              <a:rPr lang="nl-NL" sz="1200" dirty="0">
                <a:latin typeface="Times New Roman" pitchFamily="18" charset="0"/>
                <a:cs typeface="Times New Roman" pitchFamily="18" charset="0"/>
              </a:rPr>
              <a:t>, Karel. </a:t>
            </a:r>
            <a:r>
              <a:rPr lang="nl-NL" sz="1200" i="1" dirty="0">
                <a:latin typeface="Times New Roman" pitchFamily="18" charset="0"/>
                <a:cs typeface="Times New Roman" pitchFamily="18" charset="0"/>
              </a:rPr>
              <a:t>Microsoft Word 2010 nejen pro školy</a:t>
            </a:r>
            <a:r>
              <a:rPr lang="nl-NL" sz="1200" dirty="0">
                <a:latin typeface="Times New Roman" pitchFamily="18" charset="0"/>
                <a:cs typeface="Times New Roman" pitchFamily="18" charset="0"/>
              </a:rPr>
              <a:t>. Vyd. 1. Kralice na Hané: Computer Media, c2010, 128 s. ISBN 978-80-7402-075-9. 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1167135"/>
            <a:ext cx="835191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. Obrázek, který byl použit ve výukovém materiálu, byl vytvořen jako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Printscreen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obrazovky programu MS Word 2010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11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1397</TotalTime>
  <Words>821</Words>
  <Application>Microsoft Office PowerPoint</Application>
  <PresentationFormat>Předvádění na obrazovce (4:3)</PresentationFormat>
  <Paragraphs>137</Paragraphs>
  <Slides>8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Magda Kluzová</cp:lastModifiedBy>
  <cp:revision>140</cp:revision>
  <dcterms:created xsi:type="dcterms:W3CDTF">2012-02-02T04:04:15Z</dcterms:created>
  <dcterms:modified xsi:type="dcterms:W3CDTF">2014-01-13T12:45:18Z</dcterms:modified>
</cp:coreProperties>
</file>